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1" r:id="rId5"/>
    <p:sldId id="260" r:id="rId6"/>
    <p:sldId id="262" r:id="rId7"/>
    <p:sldId id="263" r:id="rId8"/>
    <p:sldId id="264" r:id="rId9"/>
    <p:sldId id="265" r:id="rId10"/>
    <p:sldId id="266" r:id="rId11"/>
    <p:sldId id="259" r:id="rId1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7" d="100"/>
          <a:sy n="77" d="100"/>
        </p:scale>
        <p:origin x="120" y="6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7T03:25:08.2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175 1 24575,'-1'10'0,"-1"0"0,0 0 0,-1 0 0,0-1 0,-1 1 0,0-1 0,-7 13 0,-4 9 0,2 10 0,1 1 0,2 1 0,-8 79 0,11-73 0,-8 31 0,8-51 0,-5 60 0,-5 62 0,8-97 0,-1 74 0,12 804 0,-1-897 0,3 0 0,8 38 0,-5-33 0,2 44 0,-6-31 0,17 91 0,-11-79 0,-2 1 0,-4-1 0,-6 88 0,0-26 0,4-94 0,0 0 0,2 0 0,13 55 0,-7-35 0,-3 1 0,-2-1 0,-3 1 0,-5 56 0,2 5 0,4-70 0,2 0 0,11 46 0,1 5 0,-13-76 0,1 1 0,0 0 0,2-1 0,1 0 0,0 0 0,1-1 0,1 0 0,1 0 0,1-1 0,0-1 0,1 1 0,1-2 0,1 0 0,0 0 0,25 19 0,14 5 0,2-4 0,94 49 0,-52-24-1365,-72-50-5461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7T03:32:57.0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175 1 24575,'-1'10'0,"-1"0"0,0 0 0,-1 0 0,0-1 0,-1 1 0,0-1 0,-7 13 0,-4 9 0,2 10 0,1 1 0,2 1 0,-8 79 0,11-73 0,-8 31 0,8-51 0,-5 60 0,-5 62 0,8-97 0,-1 74 0,12 804 0,-1-897 0,3 0 0,8 38 0,-5-33 0,2 44 0,-6-31 0,17 91 0,-11-79 0,-2 1 0,-4-1 0,-6 88 0,0-26 0,4-94 0,0 0 0,2 0 0,13 55 0,-7-35 0,-3 1 0,-2-1 0,-3 1 0,-5 56 0,2 5 0,4-70 0,2 0 0,11 46 0,1 5 0,-13-76 0,1 1 0,0 0 0,2-1 0,1 0 0,0 0 0,1-1 0,1 0 0,1 0 0,1-1 0,0-1 0,1 1 0,1-2 0,1 0 0,0 0 0,25 19 0,14 5 0,2-4 0,94 49 0,-52-24-1365,-72-50-5461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B9DD39-5503-443C-BA4C-586B9A6045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B51FC5B-E04C-4A2B-A21C-4121DC5C9A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02F8E73-57EA-408B-9529-D72B25C881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155EC-5067-4DFC-8522-24A0FD36EE0E}" type="datetimeFigureOut">
              <a:rPr lang="ko-KR" altLang="en-US" smtClean="0"/>
              <a:t>2022-04-17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6DB4364-52C8-4C57-8404-5BE3A57500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0381CD2-C9EC-41B2-8EEB-18E78E1B10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53D1E-E3FB-4E74-866D-4785095F48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90371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879B02-9974-4F8A-AE9E-16A26DF6AA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F6346B6-848A-44BE-BDFB-F53DFF8A50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C6DC28D-C4BF-4C5C-9B6B-417F12D0E9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155EC-5067-4DFC-8522-24A0FD36EE0E}" type="datetimeFigureOut">
              <a:rPr lang="ko-KR" altLang="en-US" smtClean="0"/>
              <a:t>2022-04-17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500AE56-DFC8-419F-A705-DA9CB6A5F1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43536C9-74EF-4FFF-9E62-5AB6B416FA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53D1E-E3FB-4E74-866D-4785095F48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69099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7C30D2C-36C1-4126-B2D5-A3130DD9ED6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058C207-7989-4704-9DEC-F10E85720F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5F2C6D-51A2-45E1-9909-6E3E179DCD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155EC-5067-4DFC-8522-24A0FD36EE0E}" type="datetimeFigureOut">
              <a:rPr lang="ko-KR" altLang="en-US" smtClean="0"/>
              <a:t>2022-04-17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F1BB0ED-679D-43CA-8D03-5B93E45761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4ABF78-D54D-4416-A773-985735E8CC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53D1E-E3FB-4E74-866D-4785095F48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01507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8C9B4E-416C-4507-9637-22FB5B3B95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346197A-2EF5-4345-A516-790F2172B9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32FBA90-DD46-4527-8004-0E3D8C6315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155EC-5067-4DFC-8522-24A0FD36EE0E}" type="datetimeFigureOut">
              <a:rPr lang="ko-KR" altLang="en-US" smtClean="0"/>
              <a:t>2022-04-17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9EF4E02-B17F-4B33-945B-A32A968FFD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4CD138-9A31-4838-9784-0B809785CB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53D1E-E3FB-4E74-866D-4785095F48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10941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3E6E1C-CDEC-4092-9178-65E66C285E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288E958-F0FA-4412-9EF3-5EDE0F42BF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D18CBA5-1367-456E-8FC4-A29D1CFD87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155EC-5067-4DFC-8522-24A0FD36EE0E}" type="datetimeFigureOut">
              <a:rPr lang="ko-KR" altLang="en-US" smtClean="0"/>
              <a:t>2022-04-17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2D910D5-8694-4A0F-B9F6-4A6E4FBCD7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2247737-AF88-4835-AFEF-AC5197DA96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53D1E-E3FB-4E74-866D-4785095F48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45769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D96557-9871-42AE-B13D-7F85D8D0E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7DB9F21-0022-44CA-A74B-6DE30F5BB9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1B2BD05-1F12-442A-AD09-B14A865A1A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4FCB3EF-141D-44B2-88F7-851F85F635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155EC-5067-4DFC-8522-24A0FD36EE0E}" type="datetimeFigureOut">
              <a:rPr lang="ko-KR" altLang="en-US" smtClean="0"/>
              <a:t>2022-04-17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314C7C2-D207-4AC9-A582-9769C770D7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C028BF2-AE3B-4D44-88F4-D7DF14A095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53D1E-E3FB-4E74-866D-4785095F48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67353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988529-39C7-40CA-93C8-EACB5A755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29A7751-D0CF-45DA-BFDF-C4B4FDA1B6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10C4A88-6611-479F-808F-27A7062526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D28CE40-7CFC-45A8-8F76-72E2A97C77D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0ABDDD5-2E1F-46B7-B585-1301CA281C8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03E348B-4832-4BC3-9FF0-74D8F894E0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155EC-5067-4DFC-8522-24A0FD36EE0E}" type="datetimeFigureOut">
              <a:rPr lang="ko-KR" altLang="en-US" smtClean="0"/>
              <a:t>2022-04-17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286FF3C-C3B0-426F-BA31-402C587F5A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A31BAC7-9E4A-4E9F-907A-4CB8C94754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53D1E-E3FB-4E74-866D-4785095F48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4630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77EDC2-8373-47BE-97E6-2F3C6454AA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9030F7A-6780-4BE9-AF38-0436CC12FC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155EC-5067-4DFC-8522-24A0FD36EE0E}" type="datetimeFigureOut">
              <a:rPr lang="ko-KR" altLang="en-US" smtClean="0"/>
              <a:t>2022-04-17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32E7FCB-A419-4341-8940-0958BF619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6D7F9D7-3C5B-495E-B487-FD088B53D0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53D1E-E3FB-4E74-866D-4785095F48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42402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9F0922D-B331-4C4D-BC27-0E4EAE1C75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155EC-5067-4DFC-8522-24A0FD36EE0E}" type="datetimeFigureOut">
              <a:rPr lang="ko-KR" altLang="en-US" smtClean="0"/>
              <a:t>2022-04-17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05242AB-952A-462F-99E4-4776BEDB3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384265-4657-4EA7-80DE-C91B9075F7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53D1E-E3FB-4E74-866D-4785095F48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4445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D076D0-E235-4A9F-A300-562AA29E24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91B465B-74E1-4557-BE3E-2A8402AF60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275F127-ED61-4122-AF7C-7A63EF3FFB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329E577-B7C9-488B-A142-6EEA0587AB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155EC-5067-4DFC-8522-24A0FD36EE0E}" type="datetimeFigureOut">
              <a:rPr lang="ko-KR" altLang="en-US" smtClean="0"/>
              <a:t>2022-04-17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16EEE31-9CC7-41B3-9D67-85FE962B8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D6AC5B2-50B4-4C24-A59B-7162FAFB48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53D1E-E3FB-4E74-866D-4785095F48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22944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CD0152-A225-4DA2-A2A0-A23BD9AC32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FE2462B-19CF-426A-8FC3-13E31C89DD7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C8FDF0E-CBE9-4562-B733-F1B38F1CF1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015871E-4287-4D38-89C5-D5A50A783A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155EC-5067-4DFC-8522-24A0FD36EE0E}" type="datetimeFigureOut">
              <a:rPr lang="ko-KR" altLang="en-US" smtClean="0"/>
              <a:t>2022-04-17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3B447F2-035C-4E3A-B1BE-47D46D524E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C90C780-94CE-4C74-9CD4-48E268235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53D1E-E3FB-4E74-866D-4785095F48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25634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3873872-1698-4699-A609-01A71F9981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A3919B5-3F58-443A-9EB7-948C9E2C64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9B9C358-5264-4B7E-A7CA-3B7E2BFFF75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6155EC-5067-4DFC-8522-24A0FD36EE0E}" type="datetimeFigureOut">
              <a:rPr lang="ko-KR" altLang="en-US" smtClean="0"/>
              <a:t>2022-04-17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F8B7ED5-5A82-4CAA-AEC8-FCC35274D5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86CA6E5-F9E4-4EAD-BF37-969CCC1F69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153D1E-E3FB-4E74-866D-4785095F48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24077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1.xml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customXml" Target="../ink/ink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jpeg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1F63B25A-182B-408E-BA9A-DE9913ED2A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3715" y="463464"/>
            <a:ext cx="3649250" cy="6275540"/>
          </a:xfrm>
        </p:spPr>
        <p:txBody>
          <a:bodyPr>
            <a:normAutofit/>
          </a:bodyPr>
          <a:lstStyle/>
          <a:p>
            <a:pPr algn="l"/>
            <a:r>
              <a:rPr lang="ko-KR" altLang="en-US" dirty="0"/>
              <a:t>목록</a:t>
            </a:r>
            <a:endParaRPr lang="en-US" altLang="ko-KR" dirty="0"/>
          </a:p>
          <a:p>
            <a:pPr algn="l"/>
            <a:r>
              <a:rPr lang="en-US" altLang="ko-KR" dirty="0"/>
              <a:t>1.</a:t>
            </a:r>
            <a:r>
              <a:rPr lang="ko-KR" altLang="en-US" dirty="0"/>
              <a:t>기본 </a:t>
            </a:r>
            <a:r>
              <a:rPr lang="en-US" altLang="ko-KR" dirty="0"/>
              <a:t>UI</a:t>
            </a:r>
          </a:p>
          <a:p>
            <a:pPr algn="l"/>
            <a:r>
              <a:rPr lang="en-US" altLang="ko-KR" dirty="0"/>
              <a:t>1.1.</a:t>
            </a:r>
            <a:r>
              <a:rPr lang="ko-KR" altLang="en-US" dirty="0" err="1"/>
              <a:t>미니맵</a:t>
            </a:r>
            <a:endParaRPr lang="en-US" altLang="ko-KR" dirty="0"/>
          </a:p>
          <a:p>
            <a:pPr algn="l"/>
            <a:r>
              <a:rPr lang="en-US" altLang="ko-KR" dirty="0"/>
              <a:t>1.2.</a:t>
            </a:r>
            <a:r>
              <a:rPr lang="ko-KR" altLang="en-US" dirty="0"/>
              <a:t>캐릭터 상태 </a:t>
            </a:r>
            <a:r>
              <a:rPr lang="ko-KR" altLang="en-US" dirty="0" err="1"/>
              <a:t>표시창</a:t>
            </a:r>
            <a:endParaRPr lang="en-US" altLang="ko-KR" dirty="0"/>
          </a:p>
          <a:p>
            <a:pPr algn="l"/>
            <a:r>
              <a:rPr lang="en-US" altLang="ko-KR" dirty="0"/>
              <a:t>1.3.</a:t>
            </a:r>
            <a:r>
              <a:rPr lang="ko-KR" altLang="en-US" dirty="0"/>
              <a:t>총기 표시</a:t>
            </a:r>
            <a:endParaRPr lang="en-US" altLang="ko-KR" dirty="0"/>
          </a:p>
          <a:p>
            <a:pPr algn="l"/>
            <a:r>
              <a:rPr lang="en-US" altLang="ko-KR" dirty="0"/>
              <a:t>1.4.</a:t>
            </a:r>
            <a:r>
              <a:rPr lang="ko-KR" altLang="en-US" dirty="0"/>
              <a:t>캐릭터 기술</a:t>
            </a:r>
            <a:r>
              <a:rPr lang="en-US" altLang="ko-KR" dirty="0"/>
              <a:t>(V)</a:t>
            </a:r>
          </a:p>
          <a:p>
            <a:pPr algn="l"/>
            <a:r>
              <a:rPr lang="en-US" altLang="ko-KR" dirty="0"/>
              <a:t>1.5.</a:t>
            </a:r>
            <a:r>
              <a:rPr lang="ko-KR" altLang="en-US" dirty="0"/>
              <a:t>몬스터 상태 </a:t>
            </a:r>
            <a:r>
              <a:rPr lang="ko-KR" altLang="en-US" dirty="0" err="1"/>
              <a:t>표시창</a:t>
            </a:r>
            <a:endParaRPr lang="en-US" altLang="ko-KR" dirty="0"/>
          </a:p>
          <a:p>
            <a:pPr algn="l"/>
            <a:r>
              <a:rPr lang="en-US" altLang="ko-KR" dirty="0"/>
              <a:t>1.6.</a:t>
            </a:r>
            <a:r>
              <a:rPr lang="ko-KR" altLang="en-US" dirty="0"/>
              <a:t>상호작용 이벤트</a:t>
            </a:r>
            <a:r>
              <a:rPr lang="en-US" altLang="ko-KR" dirty="0"/>
              <a:t>(F)</a:t>
            </a:r>
          </a:p>
          <a:p>
            <a:pPr algn="l"/>
            <a:r>
              <a:rPr lang="en-US" altLang="ko-KR" dirty="0"/>
              <a:t>1.7.</a:t>
            </a:r>
            <a:r>
              <a:rPr lang="ko-KR" altLang="en-US" dirty="0"/>
              <a:t>이벤트 메시지</a:t>
            </a:r>
          </a:p>
          <a:p>
            <a:pPr algn="l"/>
            <a:endParaRPr lang="en-US" altLang="ko-KR" dirty="0"/>
          </a:p>
          <a:p>
            <a:pPr algn="l"/>
            <a:r>
              <a:rPr lang="en-US" altLang="ko-KR" dirty="0"/>
              <a:t> </a:t>
            </a:r>
          </a:p>
        </p:txBody>
      </p:sp>
      <p:sp>
        <p:nvSpPr>
          <p:cNvPr id="4" name="부제목 2">
            <a:extLst>
              <a:ext uri="{FF2B5EF4-FFF2-40B4-BE49-F238E27FC236}">
                <a16:creationId xmlns:a16="http://schemas.microsoft.com/office/drawing/2014/main" id="{B32B69E0-EEEB-4CAB-B607-D5858494C8C3}"/>
              </a:ext>
            </a:extLst>
          </p:cNvPr>
          <p:cNvSpPr txBox="1">
            <a:spLocks/>
          </p:cNvSpPr>
          <p:nvPr/>
        </p:nvSpPr>
        <p:spPr>
          <a:xfrm>
            <a:off x="3832965" y="463464"/>
            <a:ext cx="3649250" cy="62755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altLang="ko-KR" dirty="0"/>
          </a:p>
          <a:p>
            <a:pPr algn="l"/>
            <a:r>
              <a:rPr lang="en-US" altLang="ko-KR" dirty="0"/>
              <a:t>2.</a:t>
            </a:r>
            <a:r>
              <a:rPr lang="ko-KR" altLang="en-US" dirty="0"/>
              <a:t>호출</a:t>
            </a:r>
            <a:r>
              <a:rPr lang="en-US" altLang="ko-KR" dirty="0"/>
              <a:t>UI</a:t>
            </a:r>
            <a:br>
              <a:rPr lang="en-US" altLang="ko-KR" dirty="0"/>
            </a:br>
            <a:r>
              <a:rPr lang="en-US" altLang="ko-KR" dirty="0"/>
              <a:t>2.1.</a:t>
            </a:r>
            <a:r>
              <a:rPr lang="ko-KR" altLang="en-US" dirty="0"/>
              <a:t>지도</a:t>
            </a:r>
            <a:r>
              <a:rPr lang="en-US" altLang="ko-KR" dirty="0"/>
              <a:t>(Tab)</a:t>
            </a:r>
          </a:p>
          <a:p>
            <a:pPr algn="l"/>
            <a:r>
              <a:rPr lang="en-US" altLang="ko-KR" dirty="0"/>
              <a:t>2.2.</a:t>
            </a:r>
            <a:r>
              <a:rPr lang="ko-KR" altLang="en-US" dirty="0"/>
              <a:t>가방</a:t>
            </a:r>
            <a:r>
              <a:rPr lang="en-US" altLang="ko-KR" dirty="0"/>
              <a:t>(I)</a:t>
            </a:r>
          </a:p>
          <a:p>
            <a:pPr algn="l"/>
            <a:r>
              <a:rPr lang="en-US" altLang="ko-KR" dirty="0"/>
              <a:t>2.3.</a:t>
            </a:r>
            <a:r>
              <a:rPr lang="ko-KR" altLang="en-US" dirty="0"/>
              <a:t>메뉴</a:t>
            </a:r>
            <a:r>
              <a:rPr lang="en-US" altLang="ko-KR" dirty="0"/>
              <a:t>(Esc)</a:t>
            </a:r>
          </a:p>
          <a:p>
            <a:pPr algn="l"/>
            <a:r>
              <a:rPr lang="en-US" altLang="ko-KR" dirty="0"/>
              <a:t> </a:t>
            </a:r>
          </a:p>
        </p:txBody>
      </p:sp>
      <p:sp>
        <p:nvSpPr>
          <p:cNvPr id="5" name="부제목 2">
            <a:extLst>
              <a:ext uri="{FF2B5EF4-FFF2-40B4-BE49-F238E27FC236}">
                <a16:creationId xmlns:a16="http://schemas.microsoft.com/office/drawing/2014/main" id="{7B41E76D-4DAF-4093-9E1C-529C469EE185}"/>
              </a:ext>
            </a:extLst>
          </p:cNvPr>
          <p:cNvSpPr txBox="1">
            <a:spLocks/>
          </p:cNvSpPr>
          <p:nvPr/>
        </p:nvSpPr>
        <p:spPr>
          <a:xfrm>
            <a:off x="7093908" y="463465"/>
            <a:ext cx="3649250" cy="62755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altLang="ko-KR" dirty="0"/>
          </a:p>
          <a:p>
            <a:pPr algn="l"/>
            <a:r>
              <a:rPr lang="en-US" altLang="ko-KR" dirty="0"/>
              <a:t>3.</a:t>
            </a:r>
            <a:r>
              <a:rPr lang="ko-KR" altLang="en-US" dirty="0"/>
              <a:t>추가 호출</a:t>
            </a:r>
            <a:r>
              <a:rPr lang="en-US" altLang="ko-KR" dirty="0"/>
              <a:t>UI</a:t>
            </a:r>
            <a:br>
              <a:rPr lang="en-US" altLang="ko-KR" dirty="0"/>
            </a:br>
            <a:r>
              <a:rPr lang="en-US" altLang="ko-KR" dirty="0"/>
              <a:t>3.1.</a:t>
            </a:r>
            <a:r>
              <a:rPr lang="ko-KR" altLang="en-US" dirty="0"/>
              <a:t>사운드 설정</a:t>
            </a:r>
            <a:endParaRPr lang="en-US" altLang="ko-KR" dirty="0"/>
          </a:p>
          <a:p>
            <a:pPr algn="l"/>
            <a:r>
              <a:rPr lang="en-US" altLang="ko-KR" dirty="0"/>
              <a:t>3.2.</a:t>
            </a:r>
            <a:r>
              <a:rPr lang="ko-KR" altLang="en-US" dirty="0"/>
              <a:t>키보드 설정</a:t>
            </a:r>
            <a:endParaRPr lang="en-US" altLang="ko-KR" dirty="0"/>
          </a:p>
          <a:p>
            <a:pPr algn="l"/>
            <a:r>
              <a:rPr lang="en-US" altLang="ko-KR" dirty="0"/>
              <a:t>3.3.</a:t>
            </a:r>
            <a:r>
              <a:rPr lang="ko-KR" altLang="en-US" dirty="0"/>
              <a:t>마우스 설정</a:t>
            </a:r>
            <a:endParaRPr lang="en-US" altLang="ko-KR" dirty="0"/>
          </a:p>
          <a:p>
            <a:pPr algn="l"/>
            <a:r>
              <a:rPr lang="en-US" altLang="ko-KR" dirty="0"/>
              <a:t>(</a:t>
            </a:r>
            <a:r>
              <a:rPr lang="ko-KR" altLang="en-US" dirty="0"/>
              <a:t>메뉴에서 호출</a:t>
            </a:r>
            <a:r>
              <a:rPr lang="en-US" altLang="ko-KR" dirty="0"/>
              <a:t>)</a:t>
            </a:r>
          </a:p>
        </p:txBody>
      </p:sp>
      <p:sp>
        <p:nvSpPr>
          <p:cNvPr id="6" name="부제목 2">
            <a:extLst>
              <a:ext uri="{FF2B5EF4-FFF2-40B4-BE49-F238E27FC236}">
                <a16:creationId xmlns:a16="http://schemas.microsoft.com/office/drawing/2014/main" id="{45BD9A39-88E8-48FB-A4D1-E531BB0902EB}"/>
              </a:ext>
            </a:extLst>
          </p:cNvPr>
          <p:cNvSpPr txBox="1">
            <a:spLocks/>
          </p:cNvSpPr>
          <p:nvPr/>
        </p:nvSpPr>
        <p:spPr>
          <a:xfrm>
            <a:off x="183715" y="4815967"/>
            <a:ext cx="9883035" cy="23507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altLang="ko-KR" dirty="0">
              <a:solidFill>
                <a:schemeClr val="accent2">
                  <a:lumMod val="75000"/>
                </a:schemeClr>
              </a:solidFill>
            </a:endParaRPr>
          </a:p>
          <a:p>
            <a:pPr algn="l"/>
            <a:r>
              <a:rPr lang="ko-KR" altLang="en-US" dirty="0">
                <a:solidFill>
                  <a:schemeClr val="accent2">
                    <a:lumMod val="75000"/>
                  </a:schemeClr>
                </a:solidFill>
              </a:rPr>
              <a:t>강화 시스템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</a:rPr>
              <a:t>: </a:t>
            </a:r>
            <a:r>
              <a:rPr lang="ko-KR" altLang="en-US" dirty="0">
                <a:solidFill>
                  <a:schemeClr val="accent2">
                    <a:lumMod val="75000"/>
                  </a:schemeClr>
                </a:solidFill>
              </a:rPr>
              <a:t>특정이벤트에서 강화 가능 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</a:rPr>
              <a:t>-&gt; </a:t>
            </a:r>
            <a:r>
              <a:rPr lang="ko-KR" altLang="en-US" dirty="0">
                <a:solidFill>
                  <a:schemeClr val="accent2">
                    <a:lumMod val="75000"/>
                  </a:schemeClr>
                </a:solidFill>
              </a:rPr>
              <a:t>호출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</a:rPr>
              <a:t>UI</a:t>
            </a:r>
          </a:p>
          <a:p>
            <a:pPr algn="l"/>
            <a:r>
              <a:rPr lang="en-US" altLang="ko-KR" dirty="0">
                <a:solidFill>
                  <a:schemeClr val="accent2">
                    <a:lumMod val="75000"/>
                  </a:schemeClr>
                </a:solidFill>
              </a:rPr>
              <a:t>		</a:t>
            </a:r>
            <a:r>
              <a:rPr lang="ko-KR" altLang="en-US" dirty="0">
                <a:solidFill>
                  <a:schemeClr val="accent2">
                    <a:lumMod val="75000"/>
                  </a:schemeClr>
                </a:solidFill>
              </a:rPr>
              <a:t>원할 때 사용 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</a:rPr>
              <a:t>-&gt;</a:t>
            </a:r>
            <a:r>
              <a:rPr lang="ko-KR" altLang="en-US" dirty="0">
                <a:solidFill>
                  <a:schemeClr val="accent2">
                    <a:lumMod val="75000"/>
                  </a:schemeClr>
                </a:solidFill>
              </a:rPr>
              <a:t> 추가 호출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</a:rPr>
              <a:t>UI (</a:t>
            </a:r>
            <a:r>
              <a:rPr lang="ko-KR" altLang="en-US" dirty="0">
                <a:solidFill>
                  <a:schemeClr val="accent2">
                    <a:lumMod val="75000"/>
                  </a:schemeClr>
                </a:solidFill>
              </a:rPr>
              <a:t>메뉴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</a:rPr>
              <a:t>or</a:t>
            </a:r>
            <a:r>
              <a:rPr lang="ko-KR" altLang="en-US" dirty="0">
                <a:solidFill>
                  <a:schemeClr val="accent2">
                    <a:lumMod val="75000"/>
                  </a:schemeClr>
                </a:solidFill>
              </a:rPr>
              <a:t>가방에서 접근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</a:rPr>
              <a:t>)</a:t>
            </a:r>
          </a:p>
          <a:p>
            <a:pPr algn="l"/>
            <a:endParaRPr lang="en-US" altLang="ko-KR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70801D-4D20-4950-AD02-62146ED0010F}"/>
              </a:ext>
            </a:extLst>
          </p:cNvPr>
          <p:cNvSpPr txBox="1"/>
          <p:nvPr/>
        </p:nvSpPr>
        <p:spPr>
          <a:xfrm>
            <a:off x="9824582" y="5528241"/>
            <a:ext cx="2367418" cy="9261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색으로 표시</a:t>
            </a:r>
            <a:endParaRPr lang="en-US" altLang="ko-KR" dirty="0"/>
          </a:p>
          <a:p>
            <a:r>
              <a:rPr lang="ko-KR" altLang="en-US" dirty="0" err="1">
                <a:solidFill>
                  <a:schemeClr val="accent2">
                    <a:lumMod val="75000"/>
                  </a:schemeClr>
                </a:solidFill>
              </a:rPr>
              <a:t>고려중</a:t>
            </a:r>
            <a:r>
              <a:rPr lang="ko-KR" altLang="en-US" dirty="0">
                <a:solidFill>
                  <a:schemeClr val="accent2">
                    <a:lumMod val="75000"/>
                  </a:schemeClr>
                </a:solidFill>
              </a:rPr>
              <a:t> 사항 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</a:rPr>
              <a:t>A</a:t>
            </a:r>
            <a:r>
              <a:rPr lang="ko-KR" altLang="en-US" dirty="0">
                <a:solidFill>
                  <a:schemeClr val="accent2">
                    <a:lumMod val="75000"/>
                  </a:schemeClr>
                </a:solidFill>
              </a:rPr>
              <a:t>안</a:t>
            </a:r>
            <a:endParaRPr lang="en-US" altLang="ko-KR" dirty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다른 방안 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B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안 </a:t>
            </a:r>
            <a:r>
              <a:rPr lang="ko-KR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endParaRPr lang="en-US" altLang="ko-KR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46009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3">
            <a:extLst>
              <a:ext uri="{FF2B5EF4-FFF2-40B4-BE49-F238E27FC236}">
                <a16:creationId xmlns:a16="http://schemas.microsoft.com/office/drawing/2014/main" id="{1EF1508A-AA26-491D-AC61-5839DFCD22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2548724"/>
              </p:ext>
            </p:extLst>
          </p:nvPr>
        </p:nvGraphicFramePr>
        <p:xfrm>
          <a:off x="252607" y="1051540"/>
          <a:ext cx="11686785" cy="3037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0566">
                  <a:extLst>
                    <a:ext uri="{9D8B030D-6E8A-4147-A177-3AD203B41FA5}">
                      <a16:colId xmlns:a16="http://schemas.microsoft.com/office/drawing/2014/main" val="2256153734"/>
                    </a:ext>
                  </a:extLst>
                </a:gridCol>
                <a:gridCol w="9586219">
                  <a:extLst>
                    <a:ext uri="{9D8B030D-6E8A-4147-A177-3AD203B41FA5}">
                      <a16:colId xmlns:a16="http://schemas.microsoft.com/office/drawing/2014/main" val="1285349106"/>
                    </a:ext>
                  </a:extLst>
                </a:gridCol>
              </a:tblGrid>
              <a:tr h="119755">
                <a:tc>
                  <a:txBody>
                    <a:bodyPr/>
                    <a:lstStyle/>
                    <a:p>
                      <a:r>
                        <a:rPr lang="en-US" altLang="ko-KR" dirty="0"/>
                        <a:t>7.</a:t>
                      </a:r>
                      <a:r>
                        <a:rPr lang="ko-KR" altLang="en-US" dirty="0"/>
                        <a:t>이벤트 </a:t>
                      </a:r>
                      <a:r>
                        <a:rPr lang="ko-KR" altLang="en-US" dirty="0" err="1"/>
                        <a:t>메세지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41367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기능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이벤트가 발생할 경우 이벤트의 내용을 설명한다</a:t>
                      </a:r>
                      <a:endParaRPr lang="en-US" altLang="ko-KR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97749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레이어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단계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64404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위치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12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시 방향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중앙 상단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72229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구성요소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이벤트 안내 텍스트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80907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표시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이벤트 발생 시 이벤트에 대한 텍스트를 출력한다</a:t>
                      </a:r>
                      <a:br>
                        <a:rPr lang="en-US" altLang="ko-KR" dirty="0">
                          <a:solidFill>
                            <a:schemeClr val="tx1"/>
                          </a:solidFill>
                        </a:rPr>
                      </a:b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튜토리얼 중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-&gt;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키 설명 텍스트</a:t>
                      </a:r>
                      <a:endParaRPr lang="en-US" altLang="ko-KR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스테이지 이벤트 발생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 -&gt;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이벤트 설명 텍스트</a:t>
                      </a:r>
                      <a:endParaRPr lang="en-US" altLang="ko-KR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상호작용 후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-&gt;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발전기 충전 완료 등 이벤트 텍스트 출력</a:t>
                      </a:r>
                      <a:endParaRPr lang="en-US" altLang="ko-KR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6084917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4E462AD5-0385-4DD9-AFDE-3EA759A6D1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2648" y="5933535"/>
            <a:ext cx="3303816" cy="336694"/>
          </a:xfrm>
          <a:prstGeom prst="rect">
            <a:avLst/>
          </a:prstGeom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B7FEBBF0-8682-4937-8440-74BD3B4C2F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10" t="20345" r="20849" b="69397"/>
          <a:stretch/>
        </p:blipFill>
        <p:spPr bwMode="auto">
          <a:xfrm>
            <a:off x="3699353" y="5857624"/>
            <a:ext cx="4346532" cy="488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47A6167-CC6B-4ACA-A714-B335551A4BB0}"/>
              </a:ext>
            </a:extLst>
          </p:cNvPr>
          <p:cNvSpPr txBox="1"/>
          <p:nvPr/>
        </p:nvSpPr>
        <p:spPr>
          <a:xfrm>
            <a:off x="115865" y="141010"/>
            <a:ext cx="60939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ko-KR" altLang="en-US" dirty="0"/>
              <a:t>기본 </a:t>
            </a:r>
            <a:r>
              <a:rPr lang="en-US" altLang="ko-KR" dirty="0"/>
              <a:t>UI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439526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7">
            <a:extLst>
              <a:ext uri="{FF2B5EF4-FFF2-40B4-BE49-F238E27FC236}">
                <a16:creationId xmlns:a16="http://schemas.microsoft.com/office/drawing/2014/main" id="{BB26B94C-B3B2-452C-BD99-F2BDC92028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6950668"/>
              </p:ext>
            </p:extLst>
          </p:nvPr>
        </p:nvGraphicFramePr>
        <p:xfrm>
          <a:off x="491297" y="1545466"/>
          <a:ext cx="9304055" cy="44294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5797">
                  <a:extLst>
                    <a:ext uri="{9D8B030D-6E8A-4147-A177-3AD203B41FA5}">
                      <a16:colId xmlns:a16="http://schemas.microsoft.com/office/drawing/2014/main" val="4122631798"/>
                    </a:ext>
                  </a:extLst>
                </a:gridCol>
                <a:gridCol w="8418258">
                  <a:extLst>
                    <a:ext uri="{9D8B030D-6E8A-4147-A177-3AD203B41FA5}">
                      <a16:colId xmlns:a16="http://schemas.microsoft.com/office/drawing/2014/main" val="615314122"/>
                    </a:ext>
                  </a:extLst>
                </a:gridCol>
              </a:tblGrid>
              <a:tr h="70301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레이어 단계 정리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3754078"/>
                  </a:ext>
                </a:extLst>
              </a:tr>
              <a:tr h="70301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단계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게임 화면 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캐릭터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맵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몬스터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기타 오브젝트 등 게임 </a:t>
                      </a:r>
                      <a:r>
                        <a:rPr lang="ko-KR" altLang="en-US"/>
                        <a:t>내 요소</a:t>
                      </a:r>
                      <a:r>
                        <a:rPr lang="en-US" altLang="ko-KR"/>
                        <a:t>)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5489493"/>
                  </a:ext>
                </a:extLst>
              </a:tr>
              <a:tr h="70301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</a:t>
                      </a:r>
                      <a:r>
                        <a:rPr lang="ko-KR" altLang="en-US" dirty="0"/>
                        <a:t>단계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err="1"/>
                        <a:t>미니맵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캐릭터 상태 </a:t>
                      </a:r>
                      <a:r>
                        <a:rPr lang="ko-KR" altLang="en-US" dirty="0" err="1"/>
                        <a:t>표시창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총기 표시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캐릭터 기술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몬스터 상태 </a:t>
                      </a:r>
                      <a:r>
                        <a:rPr lang="ko-KR" altLang="en-US" dirty="0" err="1"/>
                        <a:t>표시창</a:t>
                      </a:r>
                      <a:endParaRPr lang="en-US" altLang="ko-KR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dirty="0"/>
                    </a:p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0152505"/>
                  </a:ext>
                </a:extLst>
              </a:tr>
              <a:tr h="70301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3</a:t>
                      </a:r>
                      <a:r>
                        <a:rPr lang="ko-KR" altLang="en-US" dirty="0"/>
                        <a:t>단계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/>
                        <a:t>상호작용 이벤트</a:t>
                      </a:r>
                      <a:r>
                        <a:rPr lang="en-US" altLang="ko-KR"/>
                        <a:t>, </a:t>
                      </a:r>
                      <a:r>
                        <a:rPr lang="ko-KR" altLang="en-US"/>
                        <a:t>이벤트 메시지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8072453"/>
                  </a:ext>
                </a:extLst>
              </a:tr>
              <a:tr h="70301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4</a:t>
                      </a:r>
                      <a:r>
                        <a:rPr lang="ko-KR" altLang="en-US" dirty="0"/>
                        <a:t>단계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메뉴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지도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가방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3395138"/>
                  </a:ext>
                </a:extLst>
              </a:tr>
              <a:tr h="703010">
                <a:tc>
                  <a:txBody>
                    <a:bodyPr/>
                    <a:lstStyle/>
                    <a:p>
                      <a:r>
                        <a:rPr lang="en-US" altLang="ko-KR" dirty="0"/>
                        <a:t>5</a:t>
                      </a:r>
                      <a:r>
                        <a:rPr lang="ko-KR" altLang="en-US" dirty="0"/>
                        <a:t>단계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사운드 설정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마우스 설정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키보드 설정 </a:t>
                      </a:r>
                      <a:r>
                        <a:rPr lang="en-US" altLang="ko-KR" dirty="0"/>
                        <a:t>– </a:t>
                      </a:r>
                      <a:r>
                        <a:rPr lang="ko-KR" altLang="en-US" dirty="0"/>
                        <a:t>메뉴 옵션</a:t>
                      </a:r>
                      <a:endParaRPr lang="en-US" altLang="ko-KR" dirty="0"/>
                    </a:p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41749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374606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DC9A5523-AFB8-4064-B33D-8FFDFAC1A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1149263" y="-1149263"/>
            <a:ext cx="6895577" cy="919410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39A83BB-A6A2-4D66-BCEC-371526249216}"/>
              </a:ext>
            </a:extLst>
          </p:cNvPr>
          <p:cNvSpPr txBox="1"/>
          <p:nvPr/>
        </p:nvSpPr>
        <p:spPr>
          <a:xfrm>
            <a:off x="187890" y="1590806"/>
            <a:ext cx="1202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</a:t>
            </a:r>
            <a:r>
              <a:rPr lang="ko-KR" altLang="en-US" dirty="0" err="1"/>
              <a:t>미니맵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1EA8BD6-DACA-4CF3-8C7E-F1B607499526}"/>
              </a:ext>
            </a:extLst>
          </p:cNvPr>
          <p:cNvSpPr txBox="1"/>
          <p:nvPr/>
        </p:nvSpPr>
        <p:spPr>
          <a:xfrm>
            <a:off x="187890" y="6488668"/>
            <a:ext cx="3156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</a:t>
            </a:r>
            <a:r>
              <a:rPr lang="ko-KR" altLang="en-US" dirty="0"/>
              <a:t>캐릭터 상태 </a:t>
            </a:r>
            <a:r>
              <a:rPr lang="ko-KR" altLang="en-US" dirty="0" err="1"/>
              <a:t>표시창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F3AA60A-2580-4207-84E4-2B76E4976353}"/>
              </a:ext>
            </a:extLst>
          </p:cNvPr>
          <p:cNvSpPr txBox="1"/>
          <p:nvPr/>
        </p:nvSpPr>
        <p:spPr>
          <a:xfrm>
            <a:off x="7855906" y="6304002"/>
            <a:ext cx="1526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</a:t>
            </a:r>
            <a:r>
              <a:rPr lang="ko-KR" altLang="en-US" dirty="0"/>
              <a:t>총기 표시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66F74A6-19B5-429B-9870-B86C8D1E6F68}"/>
              </a:ext>
            </a:extLst>
          </p:cNvPr>
          <p:cNvSpPr txBox="1"/>
          <p:nvPr/>
        </p:nvSpPr>
        <p:spPr>
          <a:xfrm>
            <a:off x="5968650" y="5053487"/>
            <a:ext cx="1887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4.</a:t>
            </a:r>
            <a:r>
              <a:rPr lang="ko-KR" altLang="en-US" dirty="0"/>
              <a:t>캐릭터 기술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E10C5F5-E601-44DB-AB30-95AAE7C2F929}"/>
              </a:ext>
            </a:extLst>
          </p:cNvPr>
          <p:cNvSpPr txBox="1"/>
          <p:nvPr/>
        </p:nvSpPr>
        <p:spPr>
          <a:xfrm>
            <a:off x="7306847" y="683992"/>
            <a:ext cx="18872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5.</a:t>
            </a:r>
            <a:r>
              <a:rPr lang="ko-KR" altLang="en-US" dirty="0"/>
              <a:t>몬스터 상태 </a:t>
            </a:r>
            <a:r>
              <a:rPr lang="ko-KR" altLang="en-US" dirty="0" err="1"/>
              <a:t>표시창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8A9B8F-D88E-4FB6-8625-9F32A66911EB}"/>
              </a:ext>
            </a:extLst>
          </p:cNvPr>
          <p:cNvSpPr txBox="1"/>
          <p:nvPr/>
        </p:nvSpPr>
        <p:spPr>
          <a:xfrm>
            <a:off x="9298487" y="423498"/>
            <a:ext cx="270562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</a:t>
            </a:r>
            <a:r>
              <a:rPr lang="ko-KR" altLang="en-US" dirty="0" err="1"/>
              <a:t>미니맵</a:t>
            </a:r>
            <a:endParaRPr lang="en-US" altLang="ko-KR" dirty="0"/>
          </a:p>
          <a:p>
            <a:r>
              <a:rPr lang="en-US" altLang="ko-KR" dirty="0"/>
              <a:t>2.</a:t>
            </a:r>
            <a:r>
              <a:rPr lang="ko-KR" altLang="en-US" dirty="0"/>
              <a:t>캐릭터 상태 </a:t>
            </a:r>
            <a:r>
              <a:rPr lang="ko-KR" altLang="en-US" dirty="0" err="1"/>
              <a:t>표시창</a:t>
            </a:r>
            <a:endParaRPr lang="en-US" altLang="ko-KR" dirty="0"/>
          </a:p>
          <a:p>
            <a:r>
              <a:rPr lang="en-US" altLang="ko-KR" dirty="0"/>
              <a:t>3.</a:t>
            </a:r>
            <a:r>
              <a:rPr lang="ko-KR" altLang="en-US" dirty="0"/>
              <a:t>총기 표시</a:t>
            </a:r>
            <a:endParaRPr lang="en-US" altLang="ko-KR" dirty="0"/>
          </a:p>
          <a:p>
            <a:r>
              <a:rPr lang="en-US" altLang="ko-KR" dirty="0"/>
              <a:t>4.</a:t>
            </a:r>
            <a:r>
              <a:rPr lang="ko-KR" altLang="en-US" dirty="0"/>
              <a:t>캐릭터 기술</a:t>
            </a:r>
            <a:endParaRPr lang="en-US" altLang="ko-KR" dirty="0"/>
          </a:p>
          <a:p>
            <a:r>
              <a:rPr lang="en-US" altLang="ko-KR" dirty="0"/>
              <a:t>5.</a:t>
            </a:r>
            <a:r>
              <a:rPr lang="ko-KR" altLang="en-US" dirty="0"/>
              <a:t>몬스터 상태 </a:t>
            </a:r>
            <a:r>
              <a:rPr lang="ko-KR" altLang="en-US" dirty="0" err="1"/>
              <a:t>표시창</a:t>
            </a:r>
            <a:endParaRPr lang="en-US" altLang="ko-KR" dirty="0"/>
          </a:p>
          <a:p>
            <a:r>
              <a:rPr lang="en-US" altLang="ko-KR" dirty="0"/>
              <a:t>6.</a:t>
            </a:r>
            <a:r>
              <a:rPr lang="ko-KR" altLang="en-US" dirty="0"/>
              <a:t>상호작용 이벤트</a:t>
            </a:r>
          </a:p>
          <a:p>
            <a:r>
              <a:rPr lang="en-US" altLang="ko-KR" dirty="0"/>
              <a:t>7.</a:t>
            </a:r>
            <a:r>
              <a:rPr lang="ko-KR" altLang="en-US" dirty="0"/>
              <a:t>이벤트 </a:t>
            </a:r>
            <a:r>
              <a:rPr lang="ko-KR" altLang="en-US" dirty="0" err="1"/>
              <a:t>메세지</a:t>
            </a:r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A0165F9-7BAF-4540-A630-6BA30B06EF04}"/>
              </a:ext>
            </a:extLst>
          </p:cNvPr>
          <p:cNvSpPr txBox="1"/>
          <p:nvPr/>
        </p:nvSpPr>
        <p:spPr>
          <a:xfrm>
            <a:off x="5265107" y="1535390"/>
            <a:ext cx="1887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7.</a:t>
            </a:r>
            <a:r>
              <a:rPr lang="ko-KR" altLang="en-US" dirty="0"/>
              <a:t>이벤트 </a:t>
            </a:r>
            <a:r>
              <a:rPr lang="ko-KR" altLang="en-US" dirty="0" err="1"/>
              <a:t>메세지</a:t>
            </a:r>
            <a:endParaRPr lang="ko-KR" altLang="en-US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6D7EAC79-B191-4CD2-A5D5-5D4B8831F4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7184" y="4756197"/>
            <a:ext cx="1931865" cy="939827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89E0DA82-431B-40C7-BF07-4D2929AFDA42}"/>
              </a:ext>
            </a:extLst>
          </p:cNvPr>
          <p:cNvSpPr txBox="1"/>
          <p:nvPr/>
        </p:nvSpPr>
        <p:spPr>
          <a:xfrm>
            <a:off x="2866369" y="4103504"/>
            <a:ext cx="3461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6.</a:t>
            </a:r>
            <a:r>
              <a:rPr lang="ko-KR" altLang="en-US" dirty="0"/>
              <a:t>상호작용 이벤트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4315064-83C6-464F-9735-6F6E336BADDF}"/>
              </a:ext>
            </a:extLst>
          </p:cNvPr>
          <p:cNvSpPr/>
          <p:nvPr/>
        </p:nvSpPr>
        <p:spPr>
          <a:xfrm>
            <a:off x="6417499" y="762977"/>
            <a:ext cx="889348" cy="18744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60%</a:t>
            </a:r>
            <a:endParaRPr lang="ko-KR" altLang="en-US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BB98A26E-5E46-4579-9393-C83301C9E6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1923" y="867201"/>
            <a:ext cx="3303816" cy="336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5016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6C96C790-2E08-4A9C-97D6-72093A5097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6101770"/>
              </p:ext>
            </p:extLst>
          </p:nvPr>
        </p:nvGraphicFramePr>
        <p:xfrm>
          <a:off x="480612" y="861060"/>
          <a:ext cx="10427822" cy="5237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4281">
                  <a:extLst>
                    <a:ext uri="{9D8B030D-6E8A-4147-A177-3AD203B41FA5}">
                      <a16:colId xmlns:a16="http://schemas.microsoft.com/office/drawing/2014/main" val="2256153734"/>
                    </a:ext>
                  </a:extLst>
                </a:gridCol>
                <a:gridCol w="8553541">
                  <a:extLst>
                    <a:ext uri="{9D8B030D-6E8A-4147-A177-3AD203B41FA5}">
                      <a16:colId xmlns:a16="http://schemas.microsoft.com/office/drawing/2014/main" val="1285349106"/>
                    </a:ext>
                  </a:extLst>
                </a:gridCol>
              </a:tblGrid>
              <a:tr h="11975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1.</a:t>
                      </a:r>
                      <a:r>
                        <a:rPr lang="ko-KR" altLang="en-US" dirty="0" err="1"/>
                        <a:t>미니맵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41367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기능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현재 플레이어의 위치를 기준으로 시야에 확보된 적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지형 등 정보를 보여줌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97749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레이어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</a:t>
                      </a:r>
                      <a:r>
                        <a:rPr lang="ko-KR" altLang="en-US" dirty="0"/>
                        <a:t>단계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64404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위치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좌측 상단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91316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구성요소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지형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캐릭터와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몬스터 등 오브젝트 아이콘으로 표시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80907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표시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플레이어 화면에서 인식되는 범위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캐릭터 기준 </a:t>
                      </a:r>
                      <a:r>
                        <a:rPr lang="en-US" altLang="ko-KR" dirty="0"/>
                        <a:t>10m </a:t>
                      </a:r>
                      <a:r>
                        <a:rPr lang="ko-KR" altLang="en-US" dirty="0"/>
                        <a:t>시야 범위 표시</a:t>
                      </a:r>
                      <a:endParaRPr lang="en-US" altLang="ko-KR" dirty="0"/>
                    </a:p>
                    <a:p>
                      <a:pPr latinLnBrk="1"/>
                      <a:r>
                        <a:rPr lang="en-US" altLang="ko-KR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(</a:t>
                      </a:r>
                      <a:r>
                        <a:rPr lang="ko-KR" alt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장애물</a:t>
                      </a:r>
                      <a:r>
                        <a:rPr lang="en-US" altLang="ko-KR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벽 등으로 가려진 적 표시</a:t>
                      </a:r>
                      <a:r>
                        <a:rPr lang="en-US" altLang="ko-KR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x)</a:t>
                      </a:r>
                      <a:endParaRPr lang="en-US" altLang="ko-KR" dirty="0"/>
                    </a:p>
                    <a:p>
                      <a:pPr latinLnBrk="1"/>
                      <a:r>
                        <a:rPr lang="ko-KR" altLang="en-US" dirty="0" err="1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맵을</a:t>
                      </a:r>
                      <a:r>
                        <a:rPr lang="ko-KR" alt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 기준으로 캐릭터의 위치를 표시</a:t>
                      </a:r>
                      <a:r>
                        <a:rPr lang="en-US" altLang="ko-KR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시야에 확보되지 않은 적은 보이지 않음</a:t>
                      </a:r>
                      <a:endParaRPr lang="en-US" altLang="ko-KR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캐릭터 기준으로 표시</a:t>
                      </a:r>
                      <a:r>
                        <a:rPr lang="en-US" altLang="ko-KR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-&gt;</a:t>
                      </a:r>
                      <a:br>
                        <a:rPr lang="en-US" altLang="ko-KR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</a:br>
                      <a:r>
                        <a:rPr lang="ko-KR" altLang="en-US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캐릭터가 회전할 경우 </a:t>
                      </a:r>
                      <a:r>
                        <a:rPr lang="ko-KR" altLang="en-US" dirty="0" err="1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미니맵에서</a:t>
                      </a:r>
                      <a:r>
                        <a:rPr lang="ko-KR" altLang="en-US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 캐릭터의 시야는 </a:t>
                      </a:r>
                      <a:r>
                        <a:rPr lang="en-US" altLang="ko-KR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12</a:t>
                      </a:r>
                      <a:r>
                        <a:rPr lang="ko-KR" altLang="en-US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시 고정</a:t>
                      </a:r>
                      <a:r>
                        <a:rPr lang="en-US" altLang="ko-KR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,</a:t>
                      </a:r>
                      <a:r>
                        <a:rPr lang="ko-KR" altLang="en-US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 </a:t>
                      </a:r>
                      <a:r>
                        <a:rPr lang="ko-KR" altLang="en-US" dirty="0" err="1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맵이</a:t>
                      </a:r>
                      <a:r>
                        <a:rPr lang="ko-KR" altLang="en-US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 회전함 </a:t>
                      </a:r>
                      <a:endParaRPr lang="en-US" altLang="ko-KR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60849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아이콘 항목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몬스터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엘리트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보스 몬스터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회복 오브젝트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강화 오브젝트</a:t>
                      </a:r>
                      <a:r>
                        <a:rPr lang="en-US" altLang="ko-KR" dirty="0"/>
                        <a:t>, </a:t>
                      </a:r>
                    </a:p>
                    <a:p>
                      <a:pPr latinLnBrk="1"/>
                      <a:r>
                        <a:rPr lang="ko-KR" alt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보물상자</a:t>
                      </a:r>
                      <a:r>
                        <a:rPr lang="en-US" altLang="ko-KR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아이템</a:t>
                      </a:r>
                      <a:r>
                        <a:rPr lang="en-US" altLang="ko-KR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(</a:t>
                      </a:r>
                      <a:r>
                        <a:rPr lang="ko-KR" altLang="en-US" dirty="0" err="1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루팅</a:t>
                      </a:r>
                      <a:r>
                        <a:rPr lang="en-US" altLang="ko-KR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)</a:t>
                      </a:r>
                      <a:r>
                        <a:rPr lang="ko-KR" alt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 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58361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표시 방식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지형을 단순화하여 </a:t>
                      </a:r>
                      <a:r>
                        <a:rPr lang="en-US" altLang="ko-KR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2D</a:t>
                      </a:r>
                      <a:r>
                        <a:rPr lang="ko-KR" alt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 표시 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95812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세부 사항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확대</a:t>
                      </a:r>
                      <a:r>
                        <a:rPr lang="en-US" altLang="ko-KR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,</a:t>
                      </a:r>
                      <a:r>
                        <a:rPr lang="ko-KR" alt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축소 기능 </a:t>
                      </a:r>
                      <a:r>
                        <a:rPr lang="en-US" altLang="ko-KR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X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UI </a:t>
                      </a:r>
                      <a:r>
                        <a:rPr lang="ko-KR" alt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위치 변경 기능 </a:t>
                      </a:r>
                      <a:r>
                        <a:rPr lang="en-US" altLang="ko-KR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5977640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5DCE1E74-0F2E-4EF9-9034-5593B4093BE3}"/>
              </a:ext>
            </a:extLst>
          </p:cNvPr>
          <p:cNvSpPr txBox="1"/>
          <p:nvPr/>
        </p:nvSpPr>
        <p:spPr>
          <a:xfrm>
            <a:off x="115865" y="141010"/>
            <a:ext cx="60939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ko-KR" altLang="en-US" dirty="0"/>
              <a:t>기본 </a:t>
            </a:r>
            <a:r>
              <a:rPr lang="en-US" altLang="ko-KR" dirty="0"/>
              <a:t>UI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694382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393591CB-C6AC-4F24-94D4-08031445AC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567" b="71254"/>
          <a:stretch/>
        </p:blipFill>
        <p:spPr>
          <a:xfrm rot="16200000">
            <a:off x="1050925" y="-306062"/>
            <a:ext cx="2342367" cy="3831313"/>
          </a:xfrm>
          <a:prstGeom prst="rect">
            <a:avLst/>
          </a:prstGeom>
        </p:spPr>
      </p:pic>
      <p:sp>
        <p:nvSpPr>
          <p:cNvPr id="47" name="직사각형 46">
            <a:extLst>
              <a:ext uri="{FF2B5EF4-FFF2-40B4-BE49-F238E27FC236}">
                <a16:creationId xmlns:a16="http://schemas.microsoft.com/office/drawing/2014/main" id="{FC7E154E-EC7F-4434-90E3-56A72FDBD0BE}"/>
              </a:ext>
            </a:extLst>
          </p:cNvPr>
          <p:cNvSpPr/>
          <p:nvPr/>
        </p:nvSpPr>
        <p:spPr>
          <a:xfrm>
            <a:off x="2026691" y="734053"/>
            <a:ext cx="470989" cy="331941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보물</a:t>
            </a:r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상자</a:t>
            </a:r>
          </a:p>
        </p:txBody>
      </p:sp>
      <p:pic>
        <p:nvPicPr>
          <p:cNvPr id="49" name="그림 48">
            <a:extLst>
              <a:ext uri="{FF2B5EF4-FFF2-40B4-BE49-F238E27FC236}">
                <a16:creationId xmlns:a16="http://schemas.microsoft.com/office/drawing/2014/main" id="{5B9806D3-A7C6-4F55-8A7D-61C4805E6C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4036" y="900024"/>
            <a:ext cx="1900629" cy="2060924"/>
          </a:xfrm>
          <a:prstGeom prst="rect">
            <a:avLst/>
          </a:prstGeom>
        </p:spPr>
      </p:pic>
      <p:pic>
        <p:nvPicPr>
          <p:cNvPr id="4100" name="Picture 4" descr="카카오게임즈, `검은사막`에 3D 미니맵과 신규 콘텐츠 업데이트 - 매일경제">
            <a:extLst>
              <a:ext uri="{FF2B5EF4-FFF2-40B4-BE49-F238E27FC236}">
                <a16:creationId xmlns:a16="http://schemas.microsoft.com/office/drawing/2014/main" id="{0A055935-30AF-400B-8A3A-E0306B22BF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69" t="33592" r="50001" b="10798"/>
          <a:stretch/>
        </p:blipFill>
        <p:spPr bwMode="auto">
          <a:xfrm>
            <a:off x="9126448" y="4377745"/>
            <a:ext cx="2054267" cy="1794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5FE6D8B3-5B30-4067-9524-E1C30FD5C9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4036" y="4335395"/>
            <a:ext cx="2175393" cy="187961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AD1BAAD-375C-4067-9DA5-382667DB4822}"/>
              </a:ext>
            </a:extLst>
          </p:cNvPr>
          <p:cNvSpPr txBox="1"/>
          <p:nvPr/>
        </p:nvSpPr>
        <p:spPr>
          <a:xfrm>
            <a:off x="6729609" y="6328157"/>
            <a:ext cx="60939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전체적인 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2D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 표시 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/ 3D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표시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9B9114D-166F-4D10-8F07-11DA4CE52F18}"/>
              </a:ext>
            </a:extLst>
          </p:cNvPr>
          <p:cNvSpPr txBox="1"/>
          <p:nvPr/>
        </p:nvSpPr>
        <p:spPr>
          <a:xfrm>
            <a:off x="6410195" y="3209930"/>
            <a:ext cx="64133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chemeClr val="accent2">
                    <a:lumMod val="75000"/>
                  </a:schemeClr>
                </a:solidFill>
              </a:rPr>
              <a:t>간단한 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</a:rPr>
              <a:t>2D</a:t>
            </a:r>
            <a:r>
              <a:rPr lang="ko-KR" altLang="en-US" dirty="0">
                <a:solidFill>
                  <a:schemeClr val="accent2">
                    <a:lumMod val="75000"/>
                  </a:schemeClr>
                </a:solidFill>
              </a:rPr>
              <a:t> 표시 </a:t>
            </a:r>
            <a:endParaRPr lang="ko-KR" altLang="en-US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4054E3CB-5792-4DA7-BED4-A3C9DA30BD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0934" t="8775" r="4628" b="86902"/>
          <a:stretch/>
        </p:blipFill>
        <p:spPr>
          <a:xfrm rot="16200000">
            <a:off x="529741" y="1420564"/>
            <a:ext cx="443646" cy="57619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6B8BF224-FFDE-4EA6-9BFF-AC6C67CF5596}"/>
                  </a:ext>
                </a:extLst>
              </p14:cNvPr>
              <p14:cNvContentPartPr/>
              <p14:nvPr/>
            </p14:nvContentPartPr>
            <p14:xfrm>
              <a:off x="713466" y="1928515"/>
              <a:ext cx="250200" cy="1538280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6B8BF224-FFDE-4EA6-9BFF-AC6C67CF559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04466" y="1919875"/>
                <a:ext cx="267840" cy="1555920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D5B3B15B-79BC-420C-8207-AF0ADEB80E9F}"/>
              </a:ext>
            </a:extLst>
          </p:cNvPr>
          <p:cNvSpPr txBox="1"/>
          <p:nvPr/>
        </p:nvSpPr>
        <p:spPr>
          <a:xfrm>
            <a:off x="1039663" y="3282129"/>
            <a:ext cx="4183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시야 범위에 없어서 </a:t>
            </a:r>
            <a:r>
              <a:rPr lang="ko-KR" altLang="en-US" dirty="0" err="1"/>
              <a:t>미니맵에</a:t>
            </a:r>
            <a:r>
              <a:rPr lang="ko-KR" altLang="en-US" dirty="0"/>
              <a:t> 표시 </a:t>
            </a:r>
            <a:r>
              <a:rPr lang="en-US" altLang="ko-KR" dirty="0"/>
              <a:t>X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802752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A3343F7-DC7C-48A0-A85A-1237830F79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53" t="4088" r="72298" b="60899"/>
          <a:stretch/>
        </p:blipFill>
        <p:spPr>
          <a:xfrm rot="16200000">
            <a:off x="883860" y="4522669"/>
            <a:ext cx="1451472" cy="3219189"/>
          </a:xfrm>
          <a:prstGeom prst="rect">
            <a:avLst/>
          </a:prstGeom>
        </p:spPr>
      </p:pic>
      <p:pic>
        <p:nvPicPr>
          <p:cNvPr id="2050" name="Picture 2" descr="확대이미지">
            <a:extLst>
              <a:ext uri="{FF2B5EF4-FFF2-40B4-BE49-F238E27FC236}">
                <a16:creationId xmlns:a16="http://schemas.microsoft.com/office/drawing/2014/main" id="{872223EA-515E-42F4-A627-8430F5214C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60" t="85691" r="76684" b="3958"/>
          <a:stretch/>
        </p:blipFill>
        <p:spPr bwMode="auto">
          <a:xfrm>
            <a:off x="3536515" y="5790037"/>
            <a:ext cx="2743200" cy="1067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표 3">
            <a:extLst>
              <a:ext uri="{FF2B5EF4-FFF2-40B4-BE49-F238E27FC236}">
                <a16:creationId xmlns:a16="http://schemas.microsoft.com/office/drawing/2014/main" id="{1EF1508A-AA26-491D-AC61-5839DFCD22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6792403"/>
              </p:ext>
            </p:extLst>
          </p:nvPr>
        </p:nvGraphicFramePr>
        <p:xfrm>
          <a:off x="200416" y="826717"/>
          <a:ext cx="10427822" cy="3952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4281">
                  <a:extLst>
                    <a:ext uri="{9D8B030D-6E8A-4147-A177-3AD203B41FA5}">
                      <a16:colId xmlns:a16="http://schemas.microsoft.com/office/drawing/2014/main" val="2256153734"/>
                    </a:ext>
                  </a:extLst>
                </a:gridCol>
                <a:gridCol w="8553541">
                  <a:extLst>
                    <a:ext uri="{9D8B030D-6E8A-4147-A177-3AD203B41FA5}">
                      <a16:colId xmlns:a16="http://schemas.microsoft.com/office/drawing/2014/main" val="1285349106"/>
                    </a:ext>
                  </a:extLst>
                </a:gridCol>
              </a:tblGrid>
              <a:tr h="11975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2. </a:t>
                      </a:r>
                      <a:r>
                        <a:rPr lang="ko-KR" altLang="en-US" dirty="0"/>
                        <a:t>캐릭터 상태 </a:t>
                      </a:r>
                      <a:r>
                        <a:rPr lang="ko-KR" altLang="en-US" dirty="0" err="1"/>
                        <a:t>표시창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41367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기능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현재 플레이어의 체력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방어구를 보여줌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97749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레이어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</a:t>
                      </a:r>
                      <a:r>
                        <a:rPr lang="ko-KR" altLang="en-US" dirty="0"/>
                        <a:t>단계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64404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위치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좌측 하단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72229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구성요소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장착중인 방어구 아이콘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플레이어의 체력 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80907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표시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캐릭터의 체력을 숫자로</a:t>
                      </a:r>
                      <a:r>
                        <a:rPr lang="en-US" altLang="ko-KR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(100/100 -&gt;80/100) </a:t>
                      </a:r>
                      <a:r>
                        <a:rPr lang="ko-KR" alt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표시</a:t>
                      </a:r>
                      <a:r>
                        <a:rPr lang="ko-KR" altLang="en-US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 </a:t>
                      </a:r>
                      <a:endParaRPr lang="en-US" altLang="ko-KR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/ %</a:t>
                      </a:r>
                      <a:r>
                        <a:rPr lang="ko-KR" altLang="en-US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로 표시 </a:t>
                      </a:r>
                      <a:r>
                        <a:rPr lang="en-US" altLang="ko-KR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/ </a:t>
                      </a:r>
                      <a:r>
                        <a:rPr lang="ko-KR" altLang="en-US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그림으로만 표시</a:t>
                      </a:r>
                      <a:br>
                        <a:rPr lang="en-US" altLang="ko-KR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</a:br>
                      <a:r>
                        <a:rPr lang="ko-KR" altLang="en-US" dirty="0"/>
                        <a:t>현재 체력 수치에 맞게 체력 바가 줄어든다</a:t>
                      </a:r>
                      <a:endParaRPr lang="en-US" altLang="ko-KR" dirty="0"/>
                    </a:p>
                    <a:p>
                      <a:r>
                        <a:rPr lang="ko-KR" alt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방어구 등급이 구현될 경우 방어구 아이콘 배경에 등급 표시</a:t>
                      </a:r>
                      <a:endParaRPr lang="en-US" altLang="ko-KR" dirty="0">
                        <a:solidFill>
                          <a:schemeClr val="accent5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60849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아이콘 항목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방어구 종류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경량</a:t>
                      </a:r>
                      <a:r>
                        <a:rPr lang="en-US" altLang="ko-KR" dirty="0"/>
                        <a:t>,</a:t>
                      </a:r>
                      <a:r>
                        <a:rPr lang="ko-KR" altLang="en-US" dirty="0"/>
                        <a:t> 중량</a:t>
                      </a:r>
                      <a:r>
                        <a:rPr lang="en-US" altLang="ko-KR" dirty="0"/>
                        <a:t>,</a:t>
                      </a:r>
                      <a:r>
                        <a:rPr lang="ko-KR" altLang="en-US" dirty="0"/>
                        <a:t> 은밀 </a:t>
                      </a:r>
                      <a:r>
                        <a:rPr lang="en-US" altLang="ko-KR" dirty="0"/>
                        <a:t>..)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방어구 시너지 발생시 시너지 효과 아이콘 표시</a:t>
                      </a:r>
                      <a:endParaRPr lang="en-US" altLang="ko-KR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5836124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AC416D97-6E68-4097-93D8-52729D41DA78}"/>
              </a:ext>
            </a:extLst>
          </p:cNvPr>
          <p:cNvSpPr txBox="1"/>
          <p:nvPr/>
        </p:nvSpPr>
        <p:spPr>
          <a:xfrm>
            <a:off x="6597039" y="6288898"/>
            <a:ext cx="60939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solidFill>
                  <a:schemeClr val="accent2">
                    <a:lumMod val="75000"/>
                  </a:schemeClr>
                </a:solidFill>
              </a:rPr>
              <a:t> 시너지 효과 아이콘</a:t>
            </a:r>
            <a:endParaRPr lang="en-US" altLang="ko-KR" dirty="0">
              <a:solidFill>
                <a:schemeClr val="accent2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잉크 7">
                <a:extLst>
                  <a:ext uri="{FF2B5EF4-FFF2-40B4-BE49-F238E27FC236}">
                    <a16:creationId xmlns:a16="http://schemas.microsoft.com/office/drawing/2014/main" id="{7D3DB298-932F-4BE9-AD20-F9FD3299DCC5}"/>
                  </a:ext>
                </a:extLst>
              </p14:cNvPr>
              <p14:cNvContentPartPr/>
              <p14:nvPr/>
            </p14:nvContentPartPr>
            <p14:xfrm rot="6237860">
              <a:off x="6471940" y="5397415"/>
              <a:ext cx="250200" cy="1538280"/>
            </p14:xfrm>
          </p:contentPart>
        </mc:Choice>
        <mc:Fallback xmlns="">
          <p:pic>
            <p:nvPicPr>
              <p:cNvPr id="8" name="잉크 7">
                <a:extLst>
                  <a:ext uri="{FF2B5EF4-FFF2-40B4-BE49-F238E27FC236}">
                    <a16:creationId xmlns:a16="http://schemas.microsoft.com/office/drawing/2014/main" id="{7D3DB298-932F-4BE9-AD20-F9FD3299DCC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 rot="6237860">
                <a:off x="6462940" y="5388775"/>
                <a:ext cx="267840" cy="1555920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58DE7312-8128-43C5-8824-5CBB1F3FBA17}"/>
              </a:ext>
            </a:extLst>
          </p:cNvPr>
          <p:cNvSpPr txBox="1"/>
          <p:nvPr/>
        </p:nvSpPr>
        <p:spPr>
          <a:xfrm>
            <a:off x="115865" y="141010"/>
            <a:ext cx="60939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ko-KR" altLang="en-US" dirty="0"/>
              <a:t>기본 </a:t>
            </a:r>
            <a:r>
              <a:rPr lang="en-US" altLang="ko-KR" dirty="0"/>
              <a:t>UI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631532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3">
            <a:extLst>
              <a:ext uri="{FF2B5EF4-FFF2-40B4-BE49-F238E27FC236}">
                <a16:creationId xmlns:a16="http://schemas.microsoft.com/office/drawing/2014/main" id="{1EF1508A-AA26-491D-AC61-5839DFCD22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4890402"/>
              </p:ext>
            </p:extLst>
          </p:nvPr>
        </p:nvGraphicFramePr>
        <p:xfrm>
          <a:off x="313150" y="838598"/>
          <a:ext cx="10427822" cy="313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4281">
                  <a:extLst>
                    <a:ext uri="{9D8B030D-6E8A-4147-A177-3AD203B41FA5}">
                      <a16:colId xmlns:a16="http://schemas.microsoft.com/office/drawing/2014/main" val="2256153734"/>
                    </a:ext>
                  </a:extLst>
                </a:gridCol>
                <a:gridCol w="8553541">
                  <a:extLst>
                    <a:ext uri="{9D8B030D-6E8A-4147-A177-3AD203B41FA5}">
                      <a16:colId xmlns:a16="http://schemas.microsoft.com/office/drawing/2014/main" val="1285349106"/>
                    </a:ext>
                  </a:extLst>
                </a:gridCol>
              </a:tblGrid>
              <a:tr h="11975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3. </a:t>
                      </a:r>
                      <a:r>
                        <a:rPr lang="ko-KR" altLang="en-US" dirty="0"/>
                        <a:t>총기 표시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41367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기능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현재 플레이어의 총기와 탄약수를 표시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97749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레이어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</a:t>
                      </a:r>
                      <a:r>
                        <a:rPr lang="ko-KR" altLang="en-US" dirty="0"/>
                        <a:t>단계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64404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위치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우측 하단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72229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구성요소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장착중인 총기 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현재 장전된 탄약 수 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부착물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80907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표시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총기와 장전된 탄약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최대 장전 탄약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총기에 장착된 부착물들을 표시한다</a:t>
                      </a:r>
                      <a:endParaRPr lang="en-US" altLang="ko-KR" dirty="0"/>
                    </a:p>
                    <a:p>
                      <a:r>
                        <a:rPr lang="ko-KR" alt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부착물 희귀 등급이 구현될 경우 부착물 아이콘 배경에 등급 표시</a:t>
                      </a:r>
                      <a:endParaRPr lang="en-US" altLang="ko-KR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  <a:p>
                      <a:r>
                        <a:rPr lang="ko-KR" alt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무기 </a:t>
                      </a:r>
                      <a:r>
                        <a:rPr lang="en-US" altLang="ko-KR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2</a:t>
                      </a:r>
                      <a:r>
                        <a:rPr lang="ko-KR" alt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개 이상 보유 가능 </a:t>
                      </a:r>
                      <a:r>
                        <a:rPr lang="en-US" altLang="ko-KR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-&gt;</a:t>
                      </a:r>
                      <a:r>
                        <a:rPr lang="ko-KR" alt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 무기 변경 시 변경된 무기 정보가 보인다 </a:t>
                      </a:r>
                      <a:endParaRPr lang="en-US" altLang="ko-KR" dirty="0">
                        <a:solidFill>
                          <a:schemeClr val="accent5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60849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아이콘 항목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총기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탄약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부착물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5836124"/>
                  </a:ext>
                </a:extLst>
              </a:tr>
            </a:tbl>
          </a:graphicData>
        </a:graphic>
      </p:graphicFrame>
      <p:pic>
        <p:nvPicPr>
          <p:cNvPr id="9" name="그림 8">
            <a:extLst>
              <a:ext uri="{FF2B5EF4-FFF2-40B4-BE49-F238E27FC236}">
                <a16:creationId xmlns:a16="http://schemas.microsoft.com/office/drawing/2014/main" id="{654E8932-D0D9-4385-AD30-AF2274B4D9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444" t="83243" r="67393" b="-272"/>
          <a:stretch/>
        </p:blipFill>
        <p:spPr>
          <a:xfrm rot="16200000">
            <a:off x="10713929" y="5379929"/>
            <a:ext cx="1390389" cy="1565753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7E91DDB-1E8A-4529-A594-BCFB6BA686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569" t="85480" r="2911"/>
          <a:stretch/>
        </p:blipFill>
        <p:spPr bwMode="auto">
          <a:xfrm>
            <a:off x="7302674" y="5511900"/>
            <a:ext cx="3031300" cy="1268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F591D66-0170-4CE4-B28A-84CE6D6B70FE}"/>
              </a:ext>
            </a:extLst>
          </p:cNvPr>
          <p:cNvSpPr txBox="1"/>
          <p:nvPr/>
        </p:nvSpPr>
        <p:spPr>
          <a:xfrm>
            <a:off x="115865" y="141010"/>
            <a:ext cx="60939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ko-KR" altLang="en-US" dirty="0"/>
              <a:t>기본 </a:t>
            </a:r>
            <a:r>
              <a:rPr lang="en-US" altLang="ko-KR" dirty="0"/>
              <a:t>UI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074707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3">
            <a:extLst>
              <a:ext uri="{FF2B5EF4-FFF2-40B4-BE49-F238E27FC236}">
                <a16:creationId xmlns:a16="http://schemas.microsoft.com/office/drawing/2014/main" id="{1EF1508A-AA26-491D-AC61-5839DFCD22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6649021"/>
              </p:ext>
            </p:extLst>
          </p:nvPr>
        </p:nvGraphicFramePr>
        <p:xfrm>
          <a:off x="252607" y="475042"/>
          <a:ext cx="11686785" cy="4231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0566">
                  <a:extLst>
                    <a:ext uri="{9D8B030D-6E8A-4147-A177-3AD203B41FA5}">
                      <a16:colId xmlns:a16="http://schemas.microsoft.com/office/drawing/2014/main" val="2256153734"/>
                    </a:ext>
                  </a:extLst>
                </a:gridCol>
                <a:gridCol w="9586219">
                  <a:extLst>
                    <a:ext uri="{9D8B030D-6E8A-4147-A177-3AD203B41FA5}">
                      <a16:colId xmlns:a16="http://schemas.microsoft.com/office/drawing/2014/main" val="1285349106"/>
                    </a:ext>
                  </a:extLst>
                </a:gridCol>
              </a:tblGrid>
              <a:tr h="11975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캐릭터 기술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41367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기능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캐릭터의 고유 능력 상태를 나타낸다 </a:t>
                      </a:r>
                      <a:endParaRPr lang="en-US" altLang="ko-KR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97749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레이어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단계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64404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위치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우측 하단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총기 표시 좌측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72229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구성요소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캐릭터의 고유 능력 아이콘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충전 상태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80907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표시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캐릭터의 고유 능력 충전 상태를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%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로 나타낸다</a:t>
                      </a:r>
                      <a:endParaRPr lang="en-US" altLang="ko-KR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게이지가 </a:t>
                      </a:r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충전중일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 경우 </a:t>
                      </a:r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회색빛으로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 나타낸다</a:t>
                      </a:r>
                      <a:endParaRPr lang="en-US" altLang="ko-KR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게이지가 가득 차면 배경에 색이 칠해진다</a:t>
                      </a:r>
                      <a:endParaRPr lang="en-US" altLang="ko-KR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채워진 순간 시각적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테두리가 반짝이는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 효과를 준다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(2</a:t>
                      </a:r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번정도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패시브 능력일 경우 기본적으로 색이 칠해지고 패시브 효과가 발동될 경우 반짝이는 효과를 준다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체력회복 능력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액티브 능력일 경우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V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키를 통해 발동 가능</a:t>
                      </a:r>
                      <a:endParaRPr lang="en-US" altLang="ko-KR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60849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아이콘 항목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고유 능력 아이콘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고유 능력 배경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게이지</a:t>
                      </a:r>
                      <a:endParaRPr lang="en-US" altLang="ko-KR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5836124"/>
                  </a:ext>
                </a:extLst>
              </a:tr>
            </a:tbl>
          </a:graphicData>
        </a:graphic>
      </p:graphicFrame>
      <p:pic>
        <p:nvPicPr>
          <p:cNvPr id="1028" name="Picture 4">
            <a:extLst>
              <a:ext uri="{FF2B5EF4-FFF2-40B4-BE49-F238E27FC236}">
                <a16:creationId xmlns:a16="http://schemas.microsoft.com/office/drawing/2014/main" id="{E7E91DDB-1E8A-4529-A594-BCFB6BA686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384" t="82733" r="45588" b="1274"/>
          <a:stretch/>
        </p:blipFill>
        <p:spPr bwMode="auto">
          <a:xfrm>
            <a:off x="8702045" y="5326593"/>
            <a:ext cx="1707085" cy="1531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유저 폭발하며 스트리밍 채널 트위치에서 랭킹 1위 진입한 갓겜 '에이펙스 레전드' - 인사이트">
            <a:extLst>
              <a:ext uri="{FF2B5EF4-FFF2-40B4-BE49-F238E27FC236}">
                <a16:creationId xmlns:a16="http://schemas.microsoft.com/office/drawing/2014/main" id="{4627C320-0A1C-4074-9A06-72E8D8CCF1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91" t="82214" r="44489" b="-182"/>
          <a:stretch/>
        </p:blipFill>
        <p:spPr bwMode="auto">
          <a:xfrm>
            <a:off x="6676372" y="5317132"/>
            <a:ext cx="1590806" cy="1540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5125DFA-FDD8-4733-A5EB-D7A32517574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11" t="68904" r="78219" b="17671"/>
          <a:stretch/>
        </p:blipFill>
        <p:spPr>
          <a:xfrm rot="16200000">
            <a:off x="10810741" y="5597194"/>
            <a:ext cx="1294063" cy="1227550"/>
          </a:xfrm>
          <a:prstGeom prst="rect">
            <a:avLst/>
          </a:prstGeom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B8565DEE-0ACA-43D6-841F-F37BA0013B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740" t="41159" r="43480" b="44433"/>
          <a:stretch/>
        </p:blipFill>
        <p:spPr bwMode="auto">
          <a:xfrm>
            <a:off x="250519" y="5317132"/>
            <a:ext cx="1114817" cy="130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5C146D4-C14A-4540-A69C-E2A0F33BA88E}"/>
              </a:ext>
            </a:extLst>
          </p:cNvPr>
          <p:cNvSpPr txBox="1"/>
          <p:nvPr/>
        </p:nvSpPr>
        <p:spPr>
          <a:xfrm>
            <a:off x="0" y="4812144"/>
            <a:ext cx="678910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체력회복 패시브 아이콘</a:t>
            </a:r>
            <a:r>
              <a:rPr lang="en-US" altLang="ko-KR" dirty="0"/>
              <a:t> : </a:t>
            </a:r>
            <a:r>
              <a:rPr lang="ko-KR" altLang="en-US" dirty="0"/>
              <a:t>몬스터를 처치하여 체력이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		</a:t>
            </a:r>
            <a:r>
              <a:rPr lang="ko-KR" altLang="en-US" dirty="0"/>
              <a:t> 회복될 때 마다 시각적</a:t>
            </a:r>
            <a:r>
              <a:rPr lang="en-US" altLang="ko-KR" dirty="0"/>
              <a:t>(</a:t>
            </a:r>
            <a:r>
              <a:rPr lang="ko-KR" altLang="en-US" dirty="0"/>
              <a:t>반짝이는</a:t>
            </a:r>
            <a:r>
              <a:rPr lang="en-US" altLang="ko-KR" dirty="0"/>
              <a:t>)</a:t>
            </a:r>
            <a:r>
              <a:rPr lang="ko-KR" altLang="en-US" dirty="0"/>
              <a:t> 효과 발동</a:t>
            </a:r>
            <a:endParaRPr lang="en-US" altLang="ko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A721C8-66F4-4C6A-83AB-0F3B4750DC2E}"/>
              </a:ext>
            </a:extLst>
          </p:cNvPr>
          <p:cNvSpPr txBox="1"/>
          <p:nvPr/>
        </p:nvSpPr>
        <p:spPr>
          <a:xfrm>
            <a:off x="115865" y="141010"/>
            <a:ext cx="60939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ko-KR" altLang="en-US" dirty="0"/>
              <a:t>기본 </a:t>
            </a:r>
            <a:r>
              <a:rPr lang="en-US" altLang="ko-KR" dirty="0"/>
              <a:t>UI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872063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3">
            <a:extLst>
              <a:ext uri="{FF2B5EF4-FFF2-40B4-BE49-F238E27FC236}">
                <a16:creationId xmlns:a16="http://schemas.microsoft.com/office/drawing/2014/main" id="{1EF1508A-AA26-491D-AC61-5839DFCD22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5918496"/>
              </p:ext>
            </p:extLst>
          </p:nvPr>
        </p:nvGraphicFramePr>
        <p:xfrm>
          <a:off x="252607" y="892300"/>
          <a:ext cx="11686785" cy="313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0566">
                  <a:extLst>
                    <a:ext uri="{9D8B030D-6E8A-4147-A177-3AD203B41FA5}">
                      <a16:colId xmlns:a16="http://schemas.microsoft.com/office/drawing/2014/main" val="2256153734"/>
                    </a:ext>
                  </a:extLst>
                </a:gridCol>
                <a:gridCol w="9586219">
                  <a:extLst>
                    <a:ext uri="{9D8B030D-6E8A-4147-A177-3AD203B41FA5}">
                      <a16:colId xmlns:a16="http://schemas.microsoft.com/office/drawing/2014/main" val="1285349106"/>
                    </a:ext>
                  </a:extLst>
                </a:gridCol>
              </a:tblGrid>
              <a:tr h="11975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몬스터 상태 </a:t>
                      </a:r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표시창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41367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기능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몬스터의 상태를 나타낸다</a:t>
                      </a:r>
                      <a:endParaRPr lang="en-US" altLang="ko-KR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97749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레이어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단계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64404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위치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12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시 방향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중앙 상단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72229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구성요소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몬스터의 체력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이름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8090775"/>
                  </a:ext>
                </a:extLst>
              </a:tr>
              <a:tr h="45137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표시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보스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중간보스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엘리트 몬스터에게서만 발생</a:t>
                      </a:r>
                      <a:endParaRPr lang="en-US" altLang="ko-KR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몬스터의 현재 체력 퍼센트를 보여준다</a:t>
                      </a:r>
                      <a:endParaRPr lang="en-US" altLang="ko-KR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60849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아이콘 항목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몬스터 체력 바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몬스터 이름 텍스트</a:t>
                      </a:r>
                      <a:endParaRPr lang="en-US" altLang="ko-KR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5836124"/>
                  </a:ext>
                </a:extLst>
              </a:tr>
            </a:tbl>
          </a:graphicData>
        </a:graphic>
      </p:graphicFrame>
      <p:pic>
        <p:nvPicPr>
          <p:cNvPr id="3074" name="Picture 2">
            <a:extLst>
              <a:ext uri="{FF2B5EF4-FFF2-40B4-BE49-F238E27FC236}">
                <a16:creationId xmlns:a16="http://schemas.microsoft.com/office/drawing/2014/main" id="{DF66A5B3-3351-471C-83EB-A7BD1D0485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52" t="1461" r="34144" b="88310"/>
          <a:stretch/>
        </p:blipFill>
        <p:spPr bwMode="auto">
          <a:xfrm>
            <a:off x="3662090" y="6120055"/>
            <a:ext cx="4133590" cy="701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CBA20D2-F9F5-418E-BCD6-041E5A725C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3106" t="40191" r="2897" b="19618"/>
          <a:stretch/>
        </p:blipFill>
        <p:spPr>
          <a:xfrm rot="16200000">
            <a:off x="9607141" y="4491349"/>
            <a:ext cx="965151" cy="3695176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A259470C-BB6E-4F83-A77D-3B99790C1BA2}"/>
              </a:ext>
            </a:extLst>
          </p:cNvPr>
          <p:cNvSpPr/>
          <p:nvPr/>
        </p:nvSpPr>
        <p:spPr>
          <a:xfrm>
            <a:off x="10885118" y="6465612"/>
            <a:ext cx="889348" cy="18744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39AA20-D8FE-4C43-AFF2-B947EF5793EC}"/>
              </a:ext>
            </a:extLst>
          </p:cNvPr>
          <p:cNvSpPr txBox="1"/>
          <p:nvPr/>
        </p:nvSpPr>
        <p:spPr>
          <a:xfrm>
            <a:off x="115865" y="141010"/>
            <a:ext cx="60939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ko-KR" altLang="en-US" dirty="0"/>
              <a:t>기본 </a:t>
            </a:r>
            <a:r>
              <a:rPr lang="en-US" altLang="ko-KR" dirty="0"/>
              <a:t>UI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130165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3">
            <a:extLst>
              <a:ext uri="{FF2B5EF4-FFF2-40B4-BE49-F238E27FC236}">
                <a16:creationId xmlns:a16="http://schemas.microsoft.com/office/drawing/2014/main" id="{1EF1508A-AA26-491D-AC61-5839DFCD22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5868958"/>
              </p:ext>
            </p:extLst>
          </p:nvPr>
        </p:nvGraphicFramePr>
        <p:xfrm>
          <a:off x="250519" y="851124"/>
          <a:ext cx="11686785" cy="368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0566">
                  <a:extLst>
                    <a:ext uri="{9D8B030D-6E8A-4147-A177-3AD203B41FA5}">
                      <a16:colId xmlns:a16="http://schemas.microsoft.com/office/drawing/2014/main" val="2256153734"/>
                    </a:ext>
                  </a:extLst>
                </a:gridCol>
                <a:gridCol w="9586219">
                  <a:extLst>
                    <a:ext uri="{9D8B030D-6E8A-4147-A177-3AD203B41FA5}">
                      <a16:colId xmlns:a16="http://schemas.microsoft.com/office/drawing/2014/main" val="1285349106"/>
                    </a:ext>
                  </a:extLst>
                </a:gridCol>
              </a:tblGrid>
              <a:tr h="11975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상호작용 이벤트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41367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기능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오브젝트와의 상호작용 버튼을 나타낸다</a:t>
                      </a:r>
                      <a:endParaRPr lang="en-US" altLang="ko-KR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97749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레이어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단계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64404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위치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중앙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오브젝트 앞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72229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구성요소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상호작용 키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상호작용 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80907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표시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오브젝트와 상호작용 이벤트가 가능할 경우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발생</a:t>
                      </a:r>
                      <a:br>
                        <a:rPr lang="en-US" altLang="ko-KR" dirty="0">
                          <a:solidFill>
                            <a:schemeClr val="tx1"/>
                          </a:solidFill>
                        </a:rPr>
                      </a:b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F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버튼 등으로 오브젝트와 상호작용이 가능하다</a:t>
                      </a:r>
                      <a:endParaRPr lang="en-US" altLang="ko-KR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발전기 작동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체력 회복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보물상자 개봉 등</a:t>
                      </a:r>
                      <a:endParaRPr lang="en-US" altLang="ko-KR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키다운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 형식일 경우 상호작용 시간을 바 형태로 보여준다</a:t>
                      </a:r>
                      <a:endParaRPr lang="en-US" altLang="ko-KR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60849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아이콘 항목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상호작용 버튼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설명 텍스트</a:t>
                      </a:r>
                      <a:endParaRPr lang="en-US" altLang="ko-KR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5836124"/>
                  </a:ext>
                </a:extLst>
              </a:tr>
            </a:tbl>
          </a:graphicData>
        </a:graphic>
      </p:graphicFrame>
      <p:pic>
        <p:nvPicPr>
          <p:cNvPr id="8" name="Picture 4">
            <a:extLst>
              <a:ext uri="{FF2B5EF4-FFF2-40B4-BE49-F238E27FC236}">
                <a16:creationId xmlns:a16="http://schemas.microsoft.com/office/drawing/2014/main" id="{589750EE-CD06-4B7E-A4CC-C8394D9D53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116" t="50000" r="25817" b="37368"/>
          <a:stretch/>
        </p:blipFill>
        <p:spPr bwMode="auto">
          <a:xfrm>
            <a:off x="8492647" y="5716437"/>
            <a:ext cx="1187114" cy="806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7A21731-1CFC-403B-ADC8-B081B44DD9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5439" y="5718403"/>
            <a:ext cx="1931865" cy="939827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7930CD98-6DEA-40B2-869A-626504FD9A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41" t="86311" r="35151" b="5215"/>
          <a:stretch/>
        </p:blipFill>
        <p:spPr bwMode="auto">
          <a:xfrm>
            <a:off x="5010410" y="5999967"/>
            <a:ext cx="2831211" cy="522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8082D8D-AE17-4E8B-8DDF-B8B54FCFD6B0}"/>
              </a:ext>
            </a:extLst>
          </p:cNvPr>
          <p:cNvSpPr txBox="1"/>
          <p:nvPr/>
        </p:nvSpPr>
        <p:spPr>
          <a:xfrm>
            <a:off x="115865" y="141010"/>
            <a:ext cx="60939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ko-KR" altLang="en-US" dirty="0"/>
              <a:t>기본 </a:t>
            </a:r>
            <a:r>
              <a:rPr lang="en-US" altLang="ko-KR" dirty="0"/>
              <a:t>UI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534076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548</TotalTime>
  <Words>833</Words>
  <Application>Microsoft Office PowerPoint</Application>
  <PresentationFormat>와이드스크린</PresentationFormat>
  <Paragraphs>182</Paragraphs>
  <Slides>11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4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송명석</dc:creator>
  <cp:lastModifiedBy>송명석</cp:lastModifiedBy>
  <cp:revision>60</cp:revision>
  <dcterms:created xsi:type="dcterms:W3CDTF">2022-04-12T20:16:17Z</dcterms:created>
  <dcterms:modified xsi:type="dcterms:W3CDTF">2022-04-17T11:20:12Z</dcterms:modified>
</cp:coreProperties>
</file>